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78" r:id="rId4"/>
    <p:sldId id="260" r:id="rId5"/>
    <p:sldId id="261" r:id="rId6"/>
    <p:sldId id="270" r:id="rId7"/>
    <p:sldId id="266" r:id="rId8"/>
    <p:sldId id="264" r:id="rId9"/>
    <p:sldId id="263" r:id="rId10"/>
    <p:sldId id="262" r:id="rId11"/>
    <p:sldId id="265" r:id="rId12"/>
    <p:sldId id="269" r:id="rId13"/>
    <p:sldId id="271" r:id="rId14"/>
    <p:sldId id="272" r:id="rId15"/>
    <p:sldId id="267" r:id="rId16"/>
    <p:sldId id="268" r:id="rId17"/>
    <p:sldId id="277" r:id="rId18"/>
    <p:sldId id="274" r:id="rId19"/>
    <p:sldId id="273" r:id="rId20"/>
    <p:sldId id="275" r:id="rId21"/>
    <p:sldId id="276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44"/>
  </p:normalViewPr>
  <p:slideViewPr>
    <p:cSldViewPr snapToGrid="0">
      <p:cViewPr varScale="1">
        <p:scale>
          <a:sx n="116" d="100"/>
          <a:sy n="116" d="100"/>
        </p:scale>
        <p:origin x="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ED28E-1A13-C648-B5A7-AD638499D059}" type="datetimeFigureOut">
              <a:rPr lang="en-US" smtClean="0"/>
              <a:t>4/19/23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94B27-A552-8348-A1FF-CF0BA9E11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3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bio, Genius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94B27-A552-8348-A1FF-CF0BA9E11D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82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94B27-A552-8348-A1FF-CF0BA9E11D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Ready to find out where you are? Take 5 minutes to do this and then we’ll move into Q&amp;A.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9F750-9227-754D-9BC5-F4376A40631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64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Mandy’s a 30-something marketing manager for a SME in the UK. If I’m lucky, Mandy works in the finance sector. Sometimes I know that Mandy likes nothing better than a Thai takeaway with her partner on a Friday night. But I have no clue why this is important. Incorrect vs. incomplete. The benefits and risks of </a:t>
            </a:r>
            <a:r>
              <a:rPr lang="en-US" dirty="0" err="1"/>
              <a:t>generalisations</a:t>
            </a:r>
            <a:r>
              <a:rPr lang="en-US" dirty="0"/>
              <a:t>. If you could take your buyer persona with you when you get headhunted by a competitor, it’s not good enough.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94B27-A552-8348-A1FF-CF0BA9E11D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53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Mandy’s hiding. Behind an industry, behind a job title, even behind her alleged love of Thai food. Hopes and dreams, fears, what they’re really looking for. Who they are, what they think, feel and say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94B27-A552-8348-A1FF-CF0BA9E11D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90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Can’t ask anyone other than the customer themselves…Chinese whispers, combative sales issue, whining 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94B27-A552-8348-A1FF-CF0BA9E11D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04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do people feel safest being their authentic selves? Events (no permanence/among their own tribe) online (removed from consequences) with trusted peers?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94B27-A552-8348-A1FF-CF0BA9E11D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90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94B27-A552-8348-A1FF-CF0BA9E11D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58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70% doesn’t use – not all of those who do use </a:t>
            </a:r>
            <a:r>
              <a:rPr lang="en-US" dirty="0" err="1"/>
              <a:t>Andrex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94B27-A552-8348-A1FF-CF0BA9E11D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20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don’t want a box of wine of a bank account, they want how you make them feel, what you’re going to help them achieve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94B27-A552-8348-A1FF-CF0BA9E11D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02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to phrase things in the words they’re likely to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94B27-A552-8348-A1FF-CF0BA9E11D3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3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4D21B-A5D8-5E40-3976-F599261787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16E500-22E5-1AC0-BAC8-2A40FAFD7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BB17F-F296-FF8E-93A1-B01510004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B13C-DA1F-A542-9CC7-3E6F3152EC6B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2953C-EA9D-D9BE-8A07-53105EE3E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1E388-3463-B7A7-77B5-BA4DB1278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F6A5-E27B-D747-9F15-44A66AF4B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9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6B7A3-0598-44D6-8651-C2D26F335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23EE2A-A76D-A2EF-FECE-FD181867B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0E4BC-6F30-7583-D3A9-AAA665F8A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B13C-DA1F-A542-9CC7-3E6F3152EC6B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E0BE0-C469-017C-1963-C62FEFE2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518C9-5F5C-8DF9-130F-35D4B17D0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F6A5-E27B-D747-9F15-44A66AF4B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5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956B38-87E3-A493-8B34-58EAC4282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DCD9A-1F5E-D544-067C-CB4A74FE5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683C0-9077-97A6-AE53-69E80B07A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B13C-DA1F-A542-9CC7-3E6F3152EC6B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2D0B0-3A6D-DE31-C23D-6A01F816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3D17D-1FCF-7737-9677-8AA46FFE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F6A5-E27B-D747-9F15-44A66AF4B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00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0A216-B1BE-F62D-08BE-5C46CB48E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D0B78-323D-F886-8EEC-CEDA02E4F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3E17E-C0D5-D36D-FF44-0ADD68CF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B13C-DA1F-A542-9CC7-3E6F3152EC6B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49478-4AE5-AD5B-B6ED-882CE9950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C7553-A716-FDAB-3AF9-DA6BA83DD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F6A5-E27B-D747-9F15-44A66AF4B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5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92572-6CB4-4184-AEE7-33302FC4E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34CDE-3CA4-195C-8782-C2FCF4ED5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468D7-8B76-5CFB-A422-9CCE1CD1B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B13C-DA1F-A542-9CC7-3E6F3152EC6B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AEF29-B960-A59C-1DD1-1AB4C9FB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0AF22-3C8C-D2D5-FE3F-CC3470BE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F6A5-E27B-D747-9F15-44A66AF4B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1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D7FA-B33E-5EFA-3FA4-75A50897A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91DA3-689A-C2CC-9EA5-759B18144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7F6B2-81E4-14FF-E6F8-1DA0D9676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D5C17-6B09-4A06-A520-C276EF32B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B13C-DA1F-A542-9CC7-3E6F3152EC6B}" type="datetimeFigureOut">
              <a:rPr lang="en-US" smtClean="0"/>
              <a:t>4/19/23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26B75-5B78-2958-8C34-9189FE845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19504-156F-E2E9-45CB-B7A70AC32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F6A5-E27B-D747-9F15-44A66AF4B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5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E32BC-F259-EF8A-FB98-FE332D9AB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E870F-96A4-2180-99F6-E6047EB8E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D4159C-BD6D-949D-3759-4C10338C1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AC44B1-89A5-2982-0C5A-73A8A1394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B934AD-D4EC-CBA0-500B-20CFFE156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FE730B-13B5-DD8A-FBD2-91D1D56E6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B13C-DA1F-A542-9CC7-3E6F3152EC6B}" type="datetimeFigureOut">
              <a:rPr lang="en-US" smtClean="0"/>
              <a:t>4/19/23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EB0968-61B3-032E-9B3D-057495A8D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E5E1FA-02D7-B7B1-9336-2EA6B386B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F6A5-E27B-D747-9F15-44A66AF4B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7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6271B-1947-F448-368E-55B65AB99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26B627-E711-1C60-6B5A-0CB6F417A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B13C-DA1F-A542-9CC7-3E6F3152EC6B}" type="datetimeFigureOut">
              <a:rPr lang="en-US" smtClean="0"/>
              <a:t>4/19/23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3300F-28BB-86AC-6E68-46BC6260A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62364-FB53-C7C6-C7DA-0C65C9EDC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F6A5-E27B-D747-9F15-44A66AF4B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0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7116AA-FCB6-702C-AA0B-DD0C9F82A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B13C-DA1F-A542-9CC7-3E6F3152EC6B}" type="datetimeFigureOut">
              <a:rPr lang="en-US" smtClean="0"/>
              <a:t>4/19/23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01D3D3-F332-1A4C-E91A-DDC21CB2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E80B2-6A6C-586E-C135-7569D8A2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F6A5-E27B-D747-9F15-44A66AF4B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71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1ECD-006A-7E41-1024-E12CE09EE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1CEDA-D3F3-B386-2DCF-78F0FAAD4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C4138-243A-ABB0-F37F-7F47C5D07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E72C9-4F1B-7888-9F47-C283F1AEA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B13C-DA1F-A542-9CC7-3E6F3152EC6B}" type="datetimeFigureOut">
              <a:rPr lang="en-US" smtClean="0"/>
              <a:t>4/19/23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E3DF80-CD6F-C790-A7E9-1C99A8C8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3F0B3-7D1A-50B2-6F95-88CB0F37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F6A5-E27B-D747-9F15-44A66AF4B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8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3DDAB-8FCA-CC9E-2BC6-BCD6C587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BB0F19-1FC8-C48B-5AD6-FC71F98A3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1C5A0-FFFF-8218-763F-1DCFAE911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74E3D-019D-3058-9214-B4C57EC57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B13C-DA1F-A542-9CC7-3E6F3152EC6B}" type="datetimeFigureOut">
              <a:rPr lang="en-US" smtClean="0"/>
              <a:t>4/19/23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ACC79-6A87-A5D2-CCD9-7F496131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142D7-47D4-589C-DD85-39E334125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F6A5-E27B-D747-9F15-44A66AF4B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3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F00E48-2F20-2298-EFC2-334E34C62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F010B-A349-3B57-B9B7-687C76233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6EBF5-4818-FD4A-9D23-5518A57FE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6B13C-DA1F-A542-9CC7-3E6F3152EC6B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D62F8-3571-E5FC-A6EF-C0AF9DF702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CF53A-570D-6D8F-8F84-0529B5DFB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3F6A5-E27B-D747-9F15-44A66AF4B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earing a garment&#10;&#10;Description automatically generated with medium confidence">
            <a:extLst>
              <a:ext uri="{FF2B5EF4-FFF2-40B4-BE49-F238E27FC236}">
                <a16:creationId xmlns:a16="http://schemas.microsoft.com/office/drawing/2014/main" id="{8205D068-49B4-1C0B-E1EA-08EDA343F6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8F17DD-6876-1D64-87A9-0575531C6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58508" y="1872709"/>
            <a:ext cx="3445766" cy="3112582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2400" b="1" spc="600" dirty="0">
                <a:effectLst/>
                <a:latin typeface="Oswald DemiBold" panose="02000603000000000000" pitchFamily="2" charset="77"/>
              </a:rPr>
              <a:t>HOW TO BEAT A </a:t>
            </a:r>
            <a:r>
              <a:rPr lang="en-GB" sz="6100" b="1" spc="-300" dirty="0">
                <a:effectLst/>
                <a:latin typeface="Oswald DemiBold" panose="02000603000000000000" pitchFamily="2" charset="77"/>
              </a:rPr>
              <a:t>CROWDED</a:t>
            </a:r>
            <a:r>
              <a:rPr lang="en-GB" sz="6100" b="1" spc="300" dirty="0">
                <a:effectLst/>
                <a:latin typeface="Oswald DemiBold" panose="02000603000000000000" pitchFamily="2" charset="77"/>
              </a:rPr>
              <a:t> </a:t>
            </a:r>
            <a:r>
              <a:rPr lang="en-GB" sz="6100" b="1" spc="-300" dirty="0">
                <a:effectLst/>
                <a:latin typeface="Oswald DemiBold" panose="02000603000000000000" pitchFamily="2" charset="77"/>
              </a:rPr>
              <a:t>MARKET</a:t>
            </a:r>
            <a:endParaRPr lang="en-US" sz="6100" b="1" spc="-300" dirty="0">
              <a:latin typeface="Oswald DemiBold" panose="020006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09929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og with red heart on nose">
            <a:extLst>
              <a:ext uri="{FF2B5EF4-FFF2-40B4-BE49-F238E27FC236}">
                <a16:creationId xmlns:a16="http://schemas.microsoft.com/office/drawing/2014/main" id="{386A5143-FE0B-6FA6-C3EF-E8BE7D2A35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8462D2-21DE-5EE2-5A15-114FBA06D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Opening hearts and minds…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F6D2872-6C27-5715-B9D6-AA35F804E0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5066" y="0"/>
            <a:ext cx="2309241" cy="99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93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lue spiralled photographic film">
            <a:extLst>
              <a:ext uri="{FF2B5EF4-FFF2-40B4-BE49-F238E27FC236}">
                <a16:creationId xmlns:a16="http://schemas.microsoft.com/office/drawing/2014/main" id="{E87EB067-4829-E50B-A647-FE2E8F2DA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78FE25-5E44-0969-F059-B5907ADA7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Turning negative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2056D46-C3BE-E2D4-7A2D-D98B7D73C5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5066" y="0"/>
            <a:ext cx="2309241" cy="99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83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rtoon checklist and pencil">
            <a:extLst>
              <a:ext uri="{FF2B5EF4-FFF2-40B4-BE49-F238E27FC236}">
                <a16:creationId xmlns:a16="http://schemas.microsoft.com/office/drawing/2014/main" id="{216EB0B6-A0D0-2336-0857-7A2B3B32DC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E2CA0-3619-5C7F-9FED-906706749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The Buyer Persona Megalist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A9B6D-57E1-58FD-035F-39B427568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6462192" cy="3627882"/>
          </a:xfrm>
        </p:spPr>
        <p:txBody>
          <a:bodyPr numCol="2" anchor="t">
            <a:normAutofit fontScale="92500" lnSpcReduction="20000"/>
          </a:bodyPr>
          <a:lstStyle/>
          <a:p>
            <a:r>
              <a:rPr lang="en-US" sz="1900" dirty="0"/>
              <a:t>Demographics</a:t>
            </a:r>
          </a:p>
          <a:p>
            <a:r>
              <a:rPr lang="en-US" sz="1900" dirty="0"/>
              <a:t>Firmographics</a:t>
            </a:r>
          </a:p>
          <a:p>
            <a:r>
              <a:rPr lang="en-US" sz="1900" dirty="0" err="1"/>
              <a:t>Behaviours</a:t>
            </a:r>
            <a:endParaRPr lang="en-US" sz="1900" dirty="0"/>
          </a:p>
          <a:p>
            <a:r>
              <a:rPr lang="en-US" sz="1900" dirty="0"/>
              <a:t>Personality</a:t>
            </a:r>
          </a:p>
          <a:p>
            <a:r>
              <a:rPr lang="en-US" sz="1900" dirty="0"/>
              <a:t>Interests</a:t>
            </a:r>
          </a:p>
          <a:p>
            <a:r>
              <a:rPr lang="en-US" sz="1900" dirty="0"/>
              <a:t>Language typically used</a:t>
            </a:r>
          </a:p>
          <a:p>
            <a:r>
              <a:rPr lang="en-US" sz="1900" dirty="0"/>
              <a:t>Goals</a:t>
            </a:r>
          </a:p>
          <a:p>
            <a:r>
              <a:rPr lang="en-US" sz="1900" dirty="0"/>
              <a:t>Challenges/problems</a:t>
            </a:r>
          </a:p>
          <a:p>
            <a:r>
              <a:rPr lang="en-US" sz="1900" dirty="0"/>
              <a:t>Objections</a:t>
            </a:r>
          </a:p>
          <a:p>
            <a:r>
              <a:rPr lang="en-US" sz="1900" dirty="0"/>
              <a:t>Fears</a:t>
            </a:r>
          </a:p>
          <a:p>
            <a:r>
              <a:rPr lang="en-US" sz="1900" dirty="0"/>
              <a:t>Their role and your role in it</a:t>
            </a:r>
          </a:p>
          <a:p>
            <a:r>
              <a:rPr lang="en-US" sz="1900" dirty="0"/>
              <a:t>Buying decision process</a:t>
            </a:r>
          </a:p>
          <a:p>
            <a:r>
              <a:rPr lang="en-US" sz="1900" dirty="0"/>
              <a:t>Triggers for change</a:t>
            </a:r>
          </a:p>
          <a:p>
            <a:r>
              <a:rPr lang="en-US" sz="1900" dirty="0"/>
              <a:t>Feelings about possible solutions</a:t>
            </a:r>
          </a:p>
          <a:p>
            <a:r>
              <a:rPr lang="en-US" sz="1900" dirty="0"/>
              <a:t>Trusted resources</a:t>
            </a:r>
          </a:p>
          <a:p>
            <a:r>
              <a:rPr lang="en-US" sz="1900" dirty="0"/>
              <a:t>Where they can be found</a:t>
            </a:r>
          </a:p>
          <a:p>
            <a:r>
              <a:rPr lang="en-US" sz="1900" dirty="0"/>
              <a:t>What do they like</a:t>
            </a:r>
          </a:p>
          <a:p>
            <a:r>
              <a:rPr lang="en-US" sz="1900" dirty="0"/>
              <a:t>What do they not like</a:t>
            </a:r>
          </a:p>
          <a:p>
            <a:r>
              <a:rPr lang="en-US" sz="1900" dirty="0"/>
              <a:t>Personal preferences that tell you something</a:t>
            </a:r>
          </a:p>
          <a:p>
            <a:endParaRPr lang="en-US" sz="1100" dirty="0"/>
          </a:p>
          <a:p>
            <a:endParaRPr lang="en-US" sz="11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4320E5E-3F50-B1F8-75C0-EC6D78E29B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5066" y="0"/>
            <a:ext cx="2309241" cy="99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99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oilet paper roll">
            <a:extLst>
              <a:ext uri="{FF2B5EF4-FFF2-40B4-BE49-F238E27FC236}">
                <a16:creationId xmlns:a16="http://schemas.microsoft.com/office/drawing/2014/main" id="{D3FD08CE-B2E4-7CA7-644D-ADC6814318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8E91DE-3AA2-8AB5-E7BF-137AF1376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Don’t be afraid to be specific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543B7B8-20C6-984F-D201-5AFC451C01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5066" y="0"/>
            <a:ext cx="2309241" cy="99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6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Young multiracial friends">
            <a:extLst>
              <a:ext uri="{FF2B5EF4-FFF2-40B4-BE49-F238E27FC236}">
                <a16:creationId xmlns:a16="http://schemas.microsoft.com/office/drawing/2014/main" id="{0BEC0770-4369-CA92-B999-FF5BF3323B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4AC09B-BA8A-C5CC-9A64-D536BFA2E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Your aim is to find and win your tribe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6B9A424-F409-7A35-82D3-C6FDE2734E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5066" y="0"/>
            <a:ext cx="2309241" cy="99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94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miling man with yellow headphones">
            <a:extLst>
              <a:ext uri="{FF2B5EF4-FFF2-40B4-BE49-F238E27FC236}">
                <a16:creationId xmlns:a16="http://schemas.microsoft.com/office/drawing/2014/main" id="{A6F280C2-7034-217A-85EB-50DAF58317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C72B7-AD8C-58CB-B3F3-E487AE62B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Why you and you alone?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36EC41E-B94F-EEE6-D832-5FF35A8D3C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5066" y="0"/>
            <a:ext cx="2309241" cy="99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77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ea of lightbulbs in park with one lit up">
            <a:extLst>
              <a:ext uri="{FF2B5EF4-FFF2-40B4-BE49-F238E27FC236}">
                <a16:creationId xmlns:a16="http://schemas.microsoft.com/office/drawing/2014/main" id="{43F210E4-F029-BD36-A121-9FAFED0375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72A28-F216-54CD-7908-C1F9D1928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How does your uniqueness address their needs?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C8990A1-3742-E807-74E2-7C83608C5F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5066" y="0"/>
            <a:ext cx="2309241" cy="99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99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fferent coloured sticks">
            <a:extLst>
              <a:ext uri="{FF2B5EF4-FFF2-40B4-BE49-F238E27FC236}">
                <a16:creationId xmlns:a16="http://schemas.microsoft.com/office/drawing/2014/main" id="{A541D652-AFCB-68B5-F397-1D770E794E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7D6677-C523-4C75-4182-96663BE2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Crafting killer creative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ABBB45D-CF1E-870E-E606-222741FB94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5066" y="0"/>
            <a:ext cx="2309241" cy="99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2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at under blankets">
            <a:extLst>
              <a:ext uri="{FF2B5EF4-FFF2-40B4-BE49-F238E27FC236}">
                <a16:creationId xmlns:a16="http://schemas.microsoft.com/office/drawing/2014/main" id="{B1C1CE34-9146-4871-82DC-976B7F09EE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073F83-74E4-980F-4C1D-6B2C89C49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Sell the dream or nix the nightmares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5047977-2B08-82F3-5D23-B1B52FA247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5066" y="0"/>
            <a:ext cx="2309241" cy="99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24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d reading braille">
            <a:extLst>
              <a:ext uri="{FF2B5EF4-FFF2-40B4-BE49-F238E27FC236}">
                <a16:creationId xmlns:a16="http://schemas.microsoft.com/office/drawing/2014/main" id="{1E492271-016D-11AC-F638-A169AB41CA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4BF695-3C97-98CA-F4BC-601503624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27778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Speak to their needs in their language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4B8F229-7E98-F1AA-B625-F34A8CBFB1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5066" y="0"/>
            <a:ext cx="2309241" cy="99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44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urious dog poking his head into view">
            <a:extLst>
              <a:ext uri="{FF2B5EF4-FFF2-40B4-BE49-F238E27FC236}">
                <a16:creationId xmlns:a16="http://schemas.microsoft.com/office/drawing/2014/main" id="{62957F86-217E-E79F-6AFB-43C0BF5DBB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3E0530-694F-6666-0883-7953855C2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2809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spc="-150" dirty="0">
                <a:solidFill>
                  <a:srgbClr val="FFFFFF"/>
                </a:solidFill>
              </a:rPr>
              <a:t>Well, hello there!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69AFC79-533A-4E2A-7468-1EB0C9115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5066" y="0"/>
            <a:ext cx="2309241" cy="99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05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ea of white umbrellas with one blue one in the crowd">
            <a:extLst>
              <a:ext uri="{FF2B5EF4-FFF2-40B4-BE49-F238E27FC236}">
                <a16:creationId xmlns:a16="http://schemas.microsoft.com/office/drawing/2014/main" id="{2DB58589-4173-E192-B0D3-86602039CC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F382D1-04E1-EDD6-CD06-603D3D554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Don’t just say you’re unique, prove it.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DA082E4-9926-1BDF-C1AC-D9935D4D11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5066" y="0"/>
            <a:ext cx="2309241" cy="99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20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rowd in a party">
            <a:extLst>
              <a:ext uri="{FF2B5EF4-FFF2-40B4-BE49-F238E27FC236}">
                <a16:creationId xmlns:a16="http://schemas.microsoft.com/office/drawing/2014/main" id="{E1FA8C8A-541E-82DF-9CBC-E73B497A2F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B3A5A8-1D8C-F12E-43F0-4169A1F83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Then provide a low-risk way to experience it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185EED2-CE37-E84E-3656-B44FE067C0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5066" y="0"/>
            <a:ext cx="2309241" cy="99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55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and holding wooden heart">
            <a:extLst>
              <a:ext uri="{FF2B5EF4-FFF2-40B4-BE49-F238E27FC236}">
                <a16:creationId xmlns:a16="http://schemas.microsoft.com/office/drawing/2014/main" id="{9C90DA07-9531-069D-56BA-6F67825D6B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7D6677-C523-4C75-4182-96663BE2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Freebies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FA35C16-DBF6-B067-1EC4-1E8C736E35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5066" y="0"/>
            <a:ext cx="2309241" cy="99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96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een dialogue boxes">
            <a:extLst>
              <a:ext uri="{FF2B5EF4-FFF2-40B4-BE49-F238E27FC236}">
                <a16:creationId xmlns:a16="http://schemas.microsoft.com/office/drawing/2014/main" id="{EC17FAED-2F23-248A-CBFE-4EB88D34B8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AB0864-0DDE-75D8-C87D-552C0005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/>
              <a:t>emma@wearegenius.co.uk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1B68A97-997A-742F-8C41-38ADF1D0E2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5066" y="0"/>
            <a:ext cx="2309241" cy="99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56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6603D-2E60-E46D-3347-57D5BDC9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1383" y="5227455"/>
            <a:ext cx="3876085" cy="85746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 err="1">
                <a:solidFill>
                  <a:schemeClr val="tx1"/>
                </a:solidFill>
                <a:ea typeface="+mn-ea"/>
                <a:cs typeface="+mn-cs"/>
              </a:rPr>
              <a:t>bit.ly</a:t>
            </a:r>
            <a:r>
              <a:rPr lang="en-US" sz="2400" kern="1200" dirty="0">
                <a:solidFill>
                  <a:schemeClr val="tx1"/>
                </a:solidFill>
                <a:ea typeface="+mn-ea"/>
                <a:cs typeface="+mn-cs"/>
              </a:rPr>
              <a:t>/</a:t>
            </a:r>
            <a:r>
              <a:rPr lang="en-US" sz="2400" kern="1200" dirty="0" err="1">
                <a:solidFill>
                  <a:schemeClr val="tx1"/>
                </a:solidFill>
                <a:ea typeface="+mn-ea"/>
                <a:cs typeface="+mn-cs"/>
              </a:rPr>
              <a:t>brandbenchmark</a:t>
            </a:r>
            <a:endParaRPr lang="en-US" sz="2400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180BBC2B-96D5-E4AC-C832-C310E2C87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97" y="624585"/>
            <a:ext cx="5608830" cy="560883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357DAE1-1B40-B519-B2F4-4BC38DCC0F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7035" y="903873"/>
            <a:ext cx="3388732" cy="175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2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hopping board with spices on top">
            <a:extLst>
              <a:ext uri="{FF2B5EF4-FFF2-40B4-BE49-F238E27FC236}">
                <a16:creationId xmlns:a16="http://schemas.microsoft.com/office/drawing/2014/main" id="{CBAAE053-5569-04FA-196F-D45437154B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F2635-9F6E-F951-4A5C-12E4884C3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The prep work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EDD8EEE-A8B8-2B44-1795-39667433D7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5066" y="0"/>
            <a:ext cx="2309241" cy="99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47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oman smiling and using laptop">
            <a:extLst>
              <a:ext uri="{FF2B5EF4-FFF2-40B4-BE49-F238E27FC236}">
                <a16:creationId xmlns:a16="http://schemas.microsoft.com/office/drawing/2014/main" id="{75D56B1C-7499-BFA3-C576-416A62291D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8FF42C-A40B-881B-1E0A-27CE52EEC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The typical buyer persona…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47C9316-798D-4721-52F3-A2B9E5FD47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5066" y="0"/>
            <a:ext cx="2309241" cy="99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58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Woman covering eyes">
            <a:extLst>
              <a:ext uri="{FF2B5EF4-FFF2-40B4-BE49-F238E27FC236}">
                <a16:creationId xmlns:a16="http://schemas.microsoft.com/office/drawing/2014/main" id="{A916DF9E-3377-BCFA-3A65-6D8F015A0A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4C85CE-2EF0-8BD6-8AD7-E633010B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What do we really need to know?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25CF744-1AA8-7B62-C85A-2E415B780E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5066" y="0"/>
            <a:ext cx="2309241" cy="99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86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edding gift boxes">
            <a:extLst>
              <a:ext uri="{FF2B5EF4-FFF2-40B4-BE49-F238E27FC236}">
                <a16:creationId xmlns:a16="http://schemas.microsoft.com/office/drawing/2014/main" id="{87804C6F-2BD9-6FB7-F37B-A27E2BBDA1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E120A4-9B46-0C14-0988-110A03AC0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The birthday present challenge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48ED182-6876-7B39-C5D4-A50F93080A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5066" y="0"/>
            <a:ext cx="2309241" cy="99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95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rtoon checklist and pencil">
            <a:extLst>
              <a:ext uri="{FF2B5EF4-FFF2-40B4-BE49-F238E27FC236}">
                <a16:creationId xmlns:a16="http://schemas.microsoft.com/office/drawing/2014/main" id="{216EB0B6-A0D0-2336-0857-7A2B3B32DC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E2CA0-3619-5C7F-9FED-906706749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The Buyer Persona Megalist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A9B6D-57E1-58FD-035F-39B427568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3"/>
            <a:ext cx="6536334" cy="3658528"/>
          </a:xfrm>
        </p:spPr>
        <p:txBody>
          <a:bodyPr numCol="2" anchor="t">
            <a:normAutofit fontScale="92500" lnSpcReduction="20000"/>
          </a:bodyPr>
          <a:lstStyle/>
          <a:p>
            <a:r>
              <a:rPr lang="en-US" sz="1900" dirty="0"/>
              <a:t>Demographics</a:t>
            </a:r>
          </a:p>
          <a:p>
            <a:r>
              <a:rPr lang="en-US" sz="1900" dirty="0"/>
              <a:t>Firmographics</a:t>
            </a:r>
          </a:p>
          <a:p>
            <a:r>
              <a:rPr lang="en-US" sz="1900" dirty="0" err="1"/>
              <a:t>Behaviours</a:t>
            </a:r>
            <a:endParaRPr lang="en-US" sz="1900" dirty="0"/>
          </a:p>
          <a:p>
            <a:r>
              <a:rPr lang="en-US" sz="1900" dirty="0"/>
              <a:t>Personality</a:t>
            </a:r>
          </a:p>
          <a:p>
            <a:r>
              <a:rPr lang="en-US" sz="1900" dirty="0"/>
              <a:t>Interests</a:t>
            </a:r>
          </a:p>
          <a:p>
            <a:r>
              <a:rPr lang="en-US" sz="1900" dirty="0"/>
              <a:t>Language typically used</a:t>
            </a:r>
          </a:p>
          <a:p>
            <a:r>
              <a:rPr lang="en-US" sz="1900" dirty="0"/>
              <a:t>Goals</a:t>
            </a:r>
          </a:p>
          <a:p>
            <a:r>
              <a:rPr lang="en-US" sz="1900" dirty="0"/>
              <a:t>Challenges/problems</a:t>
            </a:r>
          </a:p>
          <a:p>
            <a:r>
              <a:rPr lang="en-US" sz="1900" dirty="0"/>
              <a:t>Objections</a:t>
            </a:r>
          </a:p>
          <a:p>
            <a:r>
              <a:rPr lang="en-US" sz="1900" dirty="0"/>
              <a:t>Fears</a:t>
            </a:r>
          </a:p>
          <a:p>
            <a:r>
              <a:rPr lang="en-US" sz="1900" dirty="0"/>
              <a:t>Their role and your role in it </a:t>
            </a:r>
          </a:p>
          <a:p>
            <a:r>
              <a:rPr lang="en-US" sz="1900" dirty="0"/>
              <a:t>Buying decision process</a:t>
            </a:r>
          </a:p>
          <a:p>
            <a:r>
              <a:rPr lang="en-US" sz="1900" dirty="0"/>
              <a:t>Triggers for change</a:t>
            </a:r>
          </a:p>
          <a:p>
            <a:r>
              <a:rPr lang="en-US" sz="1900" dirty="0"/>
              <a:t>Feelings about possible solutions</a:t>
            </a:r>
          </a:p>
          <a:p>
            <a:r>
              <a:rPr lang="en-US" sz="1900" dirty="0"/>
              <a:t>Trusted resources</a:t>
            </a:r>
          </a:p>
          <a:p>
            <a:r>
              <a:rPr lang="en-US" sz="1900" dirty="0"/>
              <a:t>Where they can be found</a:t>
            </a:r>
          </a:p>
          <a:p>
            <a:r>
              <a:rPr lang="en-US" sz="1900" dirty="0"/>
              <a:t>What do they like</a:t>
            </a:r>
          </a:p>
          <a:p>
            <a:r>
              <a:rPr lang="en-US" sz="1900" dirty="0"/>
              <a:t>What do they not like</a:t>
            </a:r>
          </a:p>
          <a:p>
            <a:r>
              <a:rPr lang="en-US" sz="1900" dirty="0"/>
              <a:t>Personal preferences that tell you something</a:t>
            </a:r>
          </a:p>
          <a:p>
            <a:endParaRPr lang="en-US" sz="1100" dirty="0"/>
          </a:p>
          <a:p>
            <a:endParaRPr lang="en-US" sz="1100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DBD9E72-4089-C899-BCED-58120BEAB8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5066" y="0"/>
            <a:ext cx="2309241" cy="99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50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orse mouth">
            <a:extLst>
              <a:ext uri="{FF2B5EF4-FFF2-40B4-BE49-F238E27FC236}">
                <a16:creationId xmlns:a16="http://schemas.microsoft.com/office/drawing/2014/main" id="{8B2162A1-903C-9F06-5A47-A67C1CC88C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BC3023-F819-3DB4-2A4E-B723566FB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From the…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A5D3AE3-B1F6-8264-A928-5DAF1EACB3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5066" y="0"/>
            <a:ext cx="2309241" cy="99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1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n using laptop in the library">
            <a:extLst>
              <a:ext uri="{FF2B5EF4-FFF2-40B4-BE49-F238E27FC236}">
                <a16:creationId xmlns:a16="http://schemas.microsoft.com/office/drawing/2014/main" id="{F98C127F-7611-AE27-428A-81CA58B46D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7DC1C1-8D92-194F-F0A8-31F00DE24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Rethinking research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EB2A70B-72DA-BA3F-D757-50C7B1D75C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5066" y="0"/>
            <a:ext cx="2309241" cy="99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26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35B728"/>
      </a:accent1>
      <a:accent2>
        <a:srgbClr val="FF0B23"/>
      </a:accent2>
      <a:accent3>
        <a:srgbClr val="FEFFFF"/>
      </a:accent3>
      <a:accent4>
        <a:srgbClr val="77CE6E"/>
      </a:accent4>
      <a:accent5>
        <a:srgbClr val="FC361A"/>
      </a:accent5>
      <a:accent6>
        <a:srgbClr val="FEFFFF"/>
      </a:accent6>
      <a:hlink>
        <a:srgbClr val="35B728"/>
      </a:hlink>
      <a:folHlink>
        <a:srgbClr val="FC391C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2792</TotalTime>
  <Words>501</Words>
  <Application>Microsoft Macintosh PowerPoint</Application>
  <PresentationFormat>Widescreen</PresentationFormat>
  <Paragraphs>82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Oswald DemiBold</vt:lpstr>
      <vt:lpstr>Oswald DemiBold</vt:lpstr>
      <vt:lpstr>Tw Cen MT</vt:lpstr>
      <vt:lpstr>Office Theme</vt:lpstr>
      <vt:lpstr>HOW TO BEAT A CROWDED MARKET</vt:lpstr>
      <vt:lpstr>Well, hello there!</vt:lpstr>
      <vt:lpstr>The prep work</vt:lpstr>
      <vt:lpstr>The typical buyer persona…</vt:lpstr>
      <vt:lpstr>What do we really need to know?</vt:lpstr>
      <vt:lpstr>The birthday present challenge</vt:lpstr>
      <vt:lpstr>The Buyer Persona Megalist</vt:lpstr>
      <vt:lpstr>From the…</vt:lpstr>
      <vt:lpstr>Rethinking research</vt:lpstr>
      <vt:lpstr>Opening hearts and minds…</vt:lpstr>
      <vt:lpstr>Turning negative</vt:lpstr>
      <vt:lpstr>The Buyer Persona Megalist</vt:lpstr>
      <vt:lpstr>Don’t be afraid to be specific</vt:lpstr>
      <vt:lpstr>Your aim is to find and win your tribe</vt:lpstr>
      <vt:lpstr>Why you and you alone?</vt:lpstr>
      <vt:lpstr>How does your uniqueness address their needs?</vt:lpstr>
      <vt:lpstr>Crafting killer creative</vt:lpstr>
      <vt:lpstr>Sell the dream or nix the nightmares</vt:lpstr>
      <vt:lpstr>Speak to their needs in their language</vt:lpstr>
      <vt:lpstr>Don’t just say you’re unique, prove it.</vt:lpstr>
      <vt:lpstr>Then provide a low-risk way to experience it</vt:lpstr>
      <vt:lpstr>Freebies</vt:lpstr>
      <vt:lpstr>emma@wearegenius.co.uk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BEAT A CROWDED MARKET</dc:title>
  <dc:creator>Emma Humphrey</dc:creator>
  <cp:lastModifiedBy>Emma Humphrey</cp:lastModifiedBy>
  <cp:revision>3</cp:revision>
  <dcterms:created xsi:type="dcterms:W3CDTF">2023-04-19T10:54:08Z</dcterms:created>
  <dcterms:modified xsi:type="dcterms:W3CDTF">2023-04-21T09:26:49Z</dcterms:modified>
</cp:coreProperties>
</file>